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8" r:id="rId4"/>
    <p:sldId id="269" r:id="rId5"/>
    <p:sldId id="261" r:id="rId6"/>
    <p:sldId id="262" r:id="rId7"/>
    <p:sldId id="263" r:id="rId8"/>
    <p:sldId id="264" r:id="rId9"/>
    <p:sldId id="265" r:id="rId10"/>
    <p:sldId id="259" r:id="rId11"/>
    <p:sldId id="258" r:id="rId12"/>
    <p:sldId id="260" r:id="rId13"/>
    <p:sldId id="266" r:id="rId14"/>
    <p:sldId id="270" r:id="rId15"/>
    <p:sldId id="271" r:id="rId16"/>
    <p:sldId id="272"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2B6F61F-3C53-4262-A74D-7E5346961A9C}" type="datetimeFigureOut">
              <a:rPr lang="ru-RU" smtClean="0"/>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2550329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B6F61F-3C53-4262-A74D-7E5346961A9C}" type="datetimeFigureOut">
              <a:rPr lang="ru-RU" smtClean="0"/>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2407790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2B6F61F-3C53-4262-A74D-7E5346961A9C}" type="datetimeFigureOut">
              <a:rPr lang="ru-RU" smtClean="0"/>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231568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2B6F61F-3C53-4262-A74D-7E5346961A9C}" type="datetimeFigureOut">
              <a:rPr lang="ru-RU" smtClean="0"/>
              <a:t>23.03.2020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1911280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2B6F61F-3C53-4262-A74D-7E5346961A9C}" type="datetimeFigureOut">
              <a:rPr lang="ru-RU" smtClean="0"/>
              <a:t>23.03.2020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271960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2B6F61F-3C53-4262-A74D-7E5346961A9C}" type="datetimeFigureOut">
              <a:rPr lang="ru-RU" smtClean="0"/>
              <a:t>23.03.2020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1193583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2B6F61F-3C53-4262-A74D-7E5346961A9C}" type="datetimeFigureOut">
              <a:rPr lang="ru-RU" smtClean="0"/>
              <a:t>23.03.2020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3619742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2B6F61F-3C53-4262-A74D-7E5346961A9C}" type="datetimeFigureOut">
              <a:rPr lang="ru-RU" smtClean="0"/>
              <a:t>23.03.2020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953042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2B6F61F-3C53-4262-A74D-7E5346961A9C}" type="datetimeFigureOut">
              <a:rPr lang="ru-RU" smtClean="0"/>
              <a:t>23.03.2020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2529351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B6F61F-3C53-4262-A74D-7E5346961A9C}" type="datetimeFigureOut">
              <a:rPr lang="ru-RU" smtClean="0"/>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2731710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B6F61F-3C53-4262-A74D-7E5346961A9C}" type="datetimeFigureOut">
              <a:rPr lang="ru-RU" smtClean="0"/>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A4E3F9-0C84-4A3A-8767-69F9F40771F6}" type="slidenum">
              <a:rPr lang="ru-RU" smtClean="0"/>
              <a:t>‹#›</a:t>
            </a:fld>
            <a:endParaRPr lang="ru-RU"/>
          </a:p>
        </p:txBody>
      </p:sp>
    </p:spTree>
    <p:extLst>
      <p:ext uri="{BB962C8B-B14F-4D97-AF65-F5344CB8AC3E}">
        <p14:creationId xmlns:p14="http://schemas.microsoft.com/office/powerpoint/2010/main" val="335572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6F61F-3C53-4262-A74D-7E5346961A9C}" type="datetimeFigureOut">
              <a:rPr lang="ru-RU" smtClean="0"/>
              <a:t>23.03.2020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A4E3F9-0C84-4A3A-8767-69F9F40771F6}" type="slidenum">
              <a:rPr lang="ru-RU" smtClean="0"/>
              <a:t>‹#›</a:t>
            </a:fld>
            <a:endParaRPr lang="ru-RU"/>
          </a:p>
        </p:txBody>
      </p:sp>
    </p:spTree>
    <p:extLst>
      <p:ext uri="{BB962C8B-B14F-4D97-AF65-F5344CB8AC3E}">
        <p14:creationId xmlns:p14="http://schemas.microsoft.com/office/powerpoint/2010/main" val="2606062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603" y="218364"/>
            <a:ext cx="11709779" cy="6359857"/>
          </a:xfrm>
          <a:prstGeom prst="rect">
            <a:avLst/>
          </a:prstGeom>
        </p:spPr>
      </p:pic>
      <p:sp>
        <p:nvSpPr>
          <p:cNvPr id="2" name="Заголовок 1"/>
          <p:cNvSpPr>
            <a:spLocks noGrp="1"/>
          </p:cNvSpPr>
          <p:nvPr>
            <p:ph type="ctrTitle"/>
          </p:nvPr>
        </p:nvSpPr>
        <p:spPr/>
        <p:txBody>
          <a:bodyPr>
            <a:normAutofit fontScale="90000"/>
          </a:bodyPr>
          <a:lstStyle/>
          <a:p>
            <a:r>
              <a:rPr lang="ru-RU" b="1" dirty="0"/>
              <a:t>Пояса ЗСО и определение границ</a:t>
            </a:r>
            <a:br>
              <a:rPr lang="ru-RU" b="1" dirty="0"/>
            </a:br>
            <a:endParaRPr lang="ru-RU" dirty="0"/>
          </a:p>
        </p:txBody>
      </p:sp>
      <p:sp>
        <p:nvSpPr>
          <p:cNvPr id="3" name="Подзаголовок 2"/>
          <p:cNvSpPr>
            <a:spLocks noGrp="1"/>
          </p:cNvSpPr>
          <p:nvPr>
            <p:ph type="subTitle" idx="1"/>
          </p:nvPr>
        </p:nvSpPr>
        <p:spPr/>
        <p:txBody>
          <a:bodyPr>
            <a:noAutofit/>
          </a:bodyPr>
          <a:lstStyle/>
          <a:p>
            <a:r>
              <a:rPr lang="ru-RU" sz="5000" dirty="0"/>
              <a:t>Основные мероприятия на территории ЗСО</a:t>
            </a:r>
            <a:br>
              <a:rPr lang="ru-RU" sz="5000" dirty="0"/>
            </a:br>
            <a:endParaRPr lang="ru-RU" sz="5000" dirty="0"/>
          </a:p>
        </p:txBody>
      </p:sp>
    </p:spTree>
    <p:extLst>
      <p:ext uri="{BB962C8B-B14F-4D97-AF65-F5344CB8AC3E}">
        <p14:creationId xmlns:p14="http://schemas.microsoft.com/office/powerpoint/2010/main" val="274011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376" y="191069"/>
            <a:ext cx="11436824" cy="6564573"/>
          </a:xfrm>
          <a:prstGeom prst="rect">
            <a:avLst/>
          </a:prstGeom>
        </p:spPr>
      </p:pic>
      <p:sp>
        <p:nvSpPr>
          <p:cNvPr id="2" name="Прямоугольник 1"/>
          <p:cNvSpPr/>
          <p:nvPr/>
        </p:nvSpPr>
        <p:spPr>
          <a:xfrm>
            <a:off x="1765109" y="1337186"/>
            <a:ext cx="9139451" cy="4031873"/>
          </a:xfrm>
          <a:prstGeom prst="rect">
            <a:avLst/>
          </a:prstGeom>
        </p:spPr>
        <p:txBody>
          <a:bodyPr wrap="square">
            <a:spAutoFit/>
          </a:bodyPr>
          <a:lstStyle/>
          <a:p>
            <a:r>
              <a:rPr lang="ru-RU" sz="3200" b="0" i="0" dirty="0" smtClean="0">
                <a:solidFill>
                  <a:srgbClr val="FF0000"/>
                </a:solidFill>
                <a:effectLst/>
                <a:latin typeface="Arial" panose="020B0604020202020204" pitchFamily="34" charset="0"/>
              </a:rPr>
              <a:t>Зона санитарной охраны (ЗСО) </a:t>
            </a:r>
            <a:r>
              <a:rPr lang="ru-RU" sz="3200" b="0" i="0" dirty="0" smtClean="0">
                <a:effectLst/>
                <a:latin typeface="Arial" panose="020B0604020202020204" pitchFamily="34" charset="0"/>
              </a:rPr>
              <a:t>– это участок с особым режимом землепользования.</a:t>
            </a:r>
          </a:p>
          <a:p>
            <a:endParaRPr lang="ru-RU" sz="3200" b="0" i="0" dirty="0" smtClean="0">
              <a:effectLst/>
              <a:latin typeface="Arial" panose="020B0604020202020204" pitchFamily="34" charset="0"/>
            </a:endParaRPr>
          </a:p>
          <a:p>
            <a:r>
              <a:rPr lang="ru-RU" sz="3200" b="0" i="0" dirty="0" smtClean="0">
                <a:effectLst/>
                <a:latin typeface="Arial" panose="020B0604020202020204" pitchFamily="34" charset="0"/>
              </a:rPr>
              <a:t>Он выделяется вокруг мест забора и транспортировки воды для создания барьера против техногенных загрязнений, отравляющих веществ, болезнетворных микроорганизмов.</a:t>
            </a:r>
            <a:endParaRPr lang="ru-RU" sz="3200" dirty="0"/>
          </a:p>
        </p:txBody>
      </p:sp>
    </p:spTree>
    <p:extLst>
      <p:ext uri="{BB962C8B-B14F-4D97-AF65-F5344CB8AC3E}">
        <p14:creationId xmlns:p14="http://schemas.microsoft.com/office/powerpoint/2010/main" val="2972960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661" y="218364"/>
            <a:ext cx="11641540" cy="6400800"/>
          </a:xfrm>
          <a:prstGeom prst="rect">
            <a:avLst/>
          </a:prstGeom>
        </p:spPr>
      </p:pic>
      <p:sp>
        <p:nvSpPr>
          <p:cNvPr id="3" name="Прямоугольник 2"/>
          <p:cNvSpPr/>
          <p:nvPr/>
        </p:nvSpPr>
        <p:spPr>
          <a:xfrm>
            <a:off x="782471" y="652777"/>
            <a:ext cx="10586113" cy="2554545"/>
          </a:xfrm>
          <a:prstGeom prst="rect">
            <a:avLst/>
          </a:prstGeom>
        </p:spPr>
        <p:txBody>
          <a:bodyPr wrap="square">
            <a:spAutoFit/>
          </a:bodyPr>
          <a:lstStyle/>
          <a:p>
            <a:pPr fontAlgn="base"/>
            <a:r>
              <a:rPr lang="ru-RU" sz="3200" b="0" i="0" dirty="0" smtClean="0">
                <a:solidFill>
                  <a:srgbClr val="FF0000"/>
                </a:solidFill>
                <a:effectLst/>
                <a:latin typeface="Arial" panose="020B0604020202020204" pitchFamily="34" charset="0"/>
              </a:rPr>
              <a:t>Для обеспечения экологической безопасности </a:t>
            </a:r>
            <a:r>
              <a:rPr lang="ru-RU" sz="3200" b="0" i="0" dirty="0" smtClean="0">
                <a:effectLst/>
                <a:latin typeface="Arial" panose="020B0604020202020204" pitchFamily="34" charset="0"/>
              </a:rPr>
              <a:t>объектов вокруг скважин питьевой воды или водовода, соединяющего водозабор с основной магистралью водопровода, </a:t>
            </a:r>
            <a:r>
              <a:rPr lang="ru-RU" sz="3200" b="0" i="0" dirty="0" smtClean="0">
                <a:solidFill>
                  <a:srgbClr val="FF0000"/>
                </a:solidFill>
                <a:effectLst/>
                <a:latin typeface="Arial" panose="020B0604020202020204" pitchFamily="34" charset="0"/>
              </a:rPr>
              <a:t>выделяются прилегающие участки, проходящие полосой вдоль построек</a:t>
            </a:r>
            <a:r>
              <a:rPr lang="ru-RU" sz="3200" b="0" i="0" dirty="0" smtClean="0">
                <a:effectLst/>
                <a:latin typeface="Arial" panose="020B0604020202020204" pitchFamily="34" charset="0"/>
              </a:rPr>
              <a:t>.</a:t>
            </a:r>
          </a:p>
        </p:txBody>
      </p:sp>
    </p:spTree>
    <p:extLst>
      <p:ext uri="{BB962C8B-B14F-4D97-AF65-F5344CB8AC3E}">
        <p14:creationId xmlns:p14="http://schemas.microsoft.com/office/powerpoint/2010/main" val="2207435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661" y="163773"/>
            <a:ext cx="11832608" cy="6469039"/>
          </a:xfrm>
          <a:prstGeom prst="rect">
            <a:avLst/>
          </a:prstGeom>
        </p:spPr>
      </p:pic>
      <p:sp>
        <p:nvSpPr>
          <p:cNvPr id="4" name="Прямоугольник 3"/>
          <p:cNvSpPr/>
          <p:nvPr/>
        </p:nvSpPr>
        <p:spPr>
          <a:xfrm>
            <a:off x="1137314" y="1745945"/>
            <a:ext cx="9617122" cy="3970318"/>
          </a:xfrm>
          <a:prstGeom prst="rect">
            <a:avLst/>
          </a:prstGeom>
        </p:spPr>
        <p:txBody>
          <a:bodyPr wrap="square">
            <a:spAutoFit/>
          </a:bodyPr>
          <a:lstStyle/>
          <a:p>
            <a:pPr fontAlgn="base">
              <a:buFont typeface="Arial" panose="020B0604020202020204" pitchFamily="34" charset="0"/>
              <a:buChar char="•"/>
            </a:pPr>
            <a:r>
              <a:rPr lang="ru-RU" sz="2800" b="0" i="0" dirty="0" smtClean="0">
                <a:solidFill>
                  <a:srgbClr val="FF0000"/>
                </a:solidFill>
                <a:effectLst/>
                <a:latin typeface="Arial" panose="020B0604020202020204" pitchFamily="34" charset="0"/>
              </a:rPr>
              <a:t>вид источника</a:t>
            </a:r>
            <a:r>
              <a:rPr lang="ru-RU" sz="2800" b="0" i="0" dirty="0" smtClean="0">
                <a:solidFill>
                  <a:srgbClr val="595959"/>
                </a:solidFill>
                <a:effectLst/>
                <a:latin typeface="Arial" panose="020B0604020202020204" pitchFamily="34" charset="0"/>
              </a:rPr>
              <a:t>: поверхностный, глубинный-подземный;</a:t>
            </a:r>
          </a:p>
          <a:p>
            <a:pPr fontAlgn="base">
              <a:buFont typeface="Arial" panose="020B0604020202020204" pitchFamily="34" charset="0"/>
              <a:buChar char="•"/>
            </a:pPr>
            <a:r>
              <a:rPr lang="ru-RU" sz="2800" b="0" i="0" dirty="0" smtClean="0">
                <a:solidFill>
                  <a:srgbClr val="FF0000"/>
                </a:solidFill>
                <a:effectLst/>
                <a:latin typeface="Arial" panose="020B0604020202020204" pitchFamily="34" charset="0"/>
              </a:rPr>
              <a:t>гидрологические условия и фазы водного режима</a:t>
            </a:r>
            <a:r>
              <a:rPr lang="ru-RU" sz="2800" b="0" i="0" dirty="0" smtClean="0">
                <a:solidFill>
                  <a:srgbClr val="595959"/>
                </a:solidFill>
                <a:effectLst/>
                <a:latin typeface="Arial" panose="020B0604020202020204" pitchFamily="34" charset="0"/>
              </a:rPr>
              <a:t>: половодье, межень, сезонные или дождевые паводки;</a:t>
            </a:r>
          </a:p>
          <a:p>
            <a:pPr fontAlgn="base">
              <a:buFont typeface="Arial" panose="020B0604020202020204" pitchFamily="34" charset="0"/>
              <a:buChar char="•"/>
            </a:pPr>
            <a:r>
              <a:rPr lang="ru-RU" sz="2800" b="0" i="0" dirty="0" smtClean="0">
                <a:solidFill>
                  <a:srgbClr val="FF0000"/>
                </a:solidFill>
                <a:effectLst/>
                <a:latin typeface="Arial" panose="020B0604020202020204" pitchFamily="34" charset="0"/>
              </a:rPr>
              <a:t>геологические условия</a:t>
            </a:r>
            <a:r>
              <a:rPr lang="ru-RU" sz="2800" b="0" i="0" dirty="0" smtClean="0">
                <a:solidFill>
                  <a:srgbClr val="595959"/>
                </a:solidFill>
                <a:effectLst/>
                <a:latin typeface="Arial" panose="020B0604020202020204" pitchFamily="34" charset="0"/>
              </a:rPr>
              <a:t>: взаимное расположение водоупорных и водоносных пластов;</a:t>
            </a:r>
          </a:p>
          <a:p>
            <a:pPr fontAlgn="base">
              <a:buFont typeface="Arial" panose="020B0604020202020204" pitchFamily="34" charset="0"/>
              <a:buChar char="•"/>
            </a:pPr>
            <a:r>
              <a:rPr lang="ru-RU" sz="2800" b="0" i="0" dirty="0" smtClean="0">
                <a:solidFill>
                  <a:srgbClr val="FF0000"/>
                </a:solidFill>
                <a:effectLst/>
                <a:latin typeface="Arial" panose="020B0604020202020204" pitchFamily="34" charset="0"/>
              </a:rPr>
              <a:t>рельеф местности</a:t>
            </a:r>
            <a:r>
              <a:rPr lang="ru-RU" sz="2800" b="0" i="0" dirty="0" smtClean="0">
                <a:solidFill>
                  <a:srgbClr val="595959"/>
                </a:solidFill>
                <a:effectLst/>
                <a:latin typeface="Arial" panose="020B0604020202020204" pitchFamily="34" charset="0"/>
              </a:rPr>
              <a:t>;</a:t>
            </a:r>
          </a:p>
          <a:p>
            <a:pPr fontAlgn="base">
              <a:buFont typeface="Arial" panose="020B0604020202020204" pitchFamily="34" charset="0"/>
              <a:buChar char="•"/>
            </a:pPr>
            <a:r>
              <a:rPr lang="ru-RU" sz="2800" b="0" i="0" dirty="0" smtClean="0">
                <a:solidFill>
                  <a:srgbClr val="FF0000"/>
                </a:solidFill>
                <a:effectLst/>
                <a:latin typeface="Arial" panose="020B0604020202020204" pitchFamily="34" charset="0"/>
              </a:rPr>
              <a:t>климатические условия</a:t>
            </a:r>
            <a:r>
              <a:rPr lang="ru-RU" sz="2800" b="0" i="0" dirty="0" smtClean="0">
                <a:solidFill>
                  <a:srgbClr val="595959"/>
                </a:solidFill>
                <a:effectLst/>
                <a:latin typeface="Arial" panose="020B0604020202020204" pitchFamily="34" charset="0"/>
              </a:rPr>
              <a:t>: температурный режим, роза ветров, количество выпадающих осадков;</a:t>
            </a:r>
          </a:p>
          <a:p>
            <a:pPr fontAlgn="base">
              <a:buFont typeface="Arial" panose="020B0604020202020204" pitchFamily="34" charset="0"/>
              <a:buChar char="•"/>
            </a:pPr>
            <a:r>
              <a:rPr lang="ru-RU" sz="2800" b="0" i="0" dirty="0" smtClean="0">
                <a:solidFill>
                  <a:srgbClr val="FF0000"/>
                </a:solidFill>
                <a:effectLst/>
                <a:latin typeface="Arial" panose="020B0604020202020204" pitchFamily="34" charset="0"/>
              </a:rPr>
              <a:t>тип загрязнения</a:t>
            </a:r>
            <a:r>
              <a:rPr lang="ru-RU" sz="2800" b="0" i="0" dirty="0" smtClean="0">
                <a:solidFill>
                  <a:srgbClr val="595959"/>
                </a:solidFill>
                <a:effectLst/>
                <a:latin typeface="Arial" panose="020B0604020202020204" pitchFamily="34" charset="0"/>
              </a:rPr>
              <a:t>: бактериологический, химический.</a:t>
            </a:r>
            <a:endParaRPr lang="ru-RU" sz="2800" b="0" i="0" dirty="0">
              <a:solidFill>
                <a:srgbClr val="595959"/>
              </a:solidFill>
              <a:effectLst/>
              <a:latin typeface="Arial" panose="020B0604020202020204" pitchFamily="34" charset="0"/>
            </a:endParaRPr>
          </a:p>
        </p:txBody>
      </p:sp>
      <p:sp>
        <p:nvSpPr>
          <p:cNvPr id="2" name="Прямоугольник 1"/>
          <p:cNvSpPr/>
          <p:nvPr/>
        </p:nvSpPr>
        <p:spPr>
          <a:xfrm>
            <a:off x="1121392" y="416250"/>
            <a:ext cx="10081146" cy="1077218"/>
          </a:xfrm>
          <a:prstGeom prst="rect">
            <a:avLst/>
          </a:prstGeom>
        </p:spPr>
        <p:txBody>
          <a:bodyPr wrap="square">
            <a:spAutoFit/>
          </a:bodyPr>
          <a:lstStyle/>
          <a:p>
            <a:r>
              <a:rPr lang="ru-RU" sz="3200" b="0" i="0" dirty="0" smtClean="0">
                <a:solidFill>
                  <a:srgbClr val="595959"/>
                </a:solidFill>
                <a:effectLst/>
                <a:latin typeface="Arial" panose="020B0604020202020204" pitchFamily="34" charset="0"/>
              </a:rPr>
              <a:t>Рассчитывая </a:t>
            </a:r>
            <a:r>
              <a:rPr lang="ru-RU" sz="3200" b="0" i="0" dirty="0" smtClean="0">
                <a:solidFill>
                  <a:srgbClr val="FF0000"/>
                </a:solidFill>
                <a:effectLst/>
                <a:latin typeface="Arial" panose="020B0604020202020204" pitchFamily="34" charset="0"/>
              </a:rPr>
              <a:t>ширину поясов ЗСО </a:t>
            </a:r>
            <a:r>
              <a:rPr lang="ru-RU" sz="3200" b="0" i="0" dirty="0" smtClean="0">
                <a:solidFill>
                  <a:srgbClr val="595959"/>
                </a:solidFill>
                <a:effectLst/>
                <a:latin typeface="Arial" panose="020B0604020202020204" pitchFamily="34" charset="0"/>
              </a:rPr>
              <a:t>для источника водозабора, опираются на следующие параметры:</a:t>
            </a:r>
            <a:endParaRPr lang="ru-RU" sz="3200" dirty="0"/>
          </a:p>
        </p:txBody>
      </p:sp>
    </p:spTree>
    <p:extLst>
      <p:ext uri="{BB962C8B-B14F-4D97-AF65-F5344CB8AC3E}">
        <p14:creationId xmlns:p14="http://schemas.microsoft.com/office/powerpoint/2010/main" val="2139959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12" y="191069"/>
            <a:ext cx="11655187" cy="6469037"/>
          </a:xfrm>
          <a:prstGeom prst="rect">
            <a:avLst/>
          </a:prstGeom>
        </p:spPr>
      </p:pic>
      <p:sp>
        <p:nvSpPr>
          <p:cNvPr id="2" name="Прямоугольник 1"/>
          <p:cNvSpPr/>
          <p:nvPr/>
        </p:nvSpPr>
        <p:spPr>
          <a:xfrm>
            <a:off x="595953" y="551681"/>
            <a:ext cx="11000094" cy="1569660"/>
          </a:xfrm>
          <a:prstGeom prst="rect">
            <a:avLst/>
          </a:prstGeom>
        </p:spPr>
        <p:txBody>
          <a:bodyPr wrap="square">
            <a:spAutoFit/>
          </a:bodyPr>
          <a:lstStyle/>
          <a:p>
            <a:r>
              <a:rPr lang="ru-RU" sz="3200" b="0" i="0" dirty="0" smtClean="0">
                <a:solidFill>
                  <a:srgbClr val="FF0000"/>
                </a:solidFill>
                <a:effectLst/>
                <a:latin typeface="Arial" panose="020B0604020202020204" pitchFamily="34" charset="0"/>
              </a:rPr>
              <a:t>ЗСО делится на </a:t>
            </a:r>
            <a:r>
              <a:rPr lang="ru-RU" sz="3200" b="0" i="0" dirty="0" smtClean="0">
                <a:effectLst/>
                <a:latin typeface="Arial" panose="020B0604020202020204" pitchFamily="34" charset="0"/>
              </a:rPr>
              <a:t>несколько поясов, характеризуемых охранными мероприятиями с различной строгостью режима.</a:t>
            </a:r>
            <a:endParaRPr lang="ru-RU" sz="3200" dirty="0"/>
          </a:p>
        </p:txBody>
      </p:sp>
      <p:sp>
        <p:nvSpPr>
          <p:cNvPr id="3" name="Прямоугольник 2"/>
          <p:cNvSpPr/>
          <p:nvPr/>
        </p:nvSpPr>
        <p:spPr>
          <a:xfrm>
            <a:off x="1241945" y="2068605"/>
            <a:ext cx="10549721" cy="954107"/>
          </a:xfrm>
          <a:prstGeom prst="rect">
            <a:avLst/>
          </a:prstGeom>
        </p:spPr>
        <p:txBody>
          <a:bodyPr wrap="square">
            <a:spAutoFit/>
          </a:bodyPr>
          <a:lstStyle/>
          <a:p>
            <a:pPr fontAlgn="base"/>
            <a:r>
              <a:rPr lang="ru-RU" sz="2800" b="1" i="0" dirty="0" smtClean="0">
                <a:solidFill>
                  <a:srgbClr val="FF0000"/>
                </a:solidFill>
                <a:effectLst/>
                <a:latin typeface="Arial" panose="020B0604020202020204" pitchFamily="34" charset="0"/>
              </a:rPr>
              <a:t>Строгий режим – огороженная охраняемая территория</a:t>
            </a:r>
          </a:p>
          <a:p>
            <a:pPr fontAlgn="base"/>
            <a:r>
              <a:rPr lang="ru-RU" sz="2800" b="1" dirty="0" smtClean="0">
                <a:solidFill>
                  <a:srgbClr val="00B050"/>
                </a:solidFill>
                <a:latin typeface="Arial" panose="020B0604020202020204" pitchFamily="34" charset="0"/>
              </a:rPr>
              <a:t>1 пояс ЗСО</a:t>
            </a:r>
            <a:endParaRPr lang="ru-RU" sz="2800" b="1" i="0" dirty="0">
              <a:solidFill>
                <a:srgbClr val="00B050"/>
              </a:solidFill>
              <a:effectLst/>
              <a:latin typeface="Arial" panose="020B0604020202020204" pitchFamily="34" charset="0"/>
            </a:endParaRPr>
          </a:p>
        </p:txBody>
      </p:sp>
      <p:sp>
        <p:nvSpPr>
          <p:cNvPr id="4" name="Прямоугольник 3"/>
          <p:cNvSpPr/>
          <p:nvPr/>
        </p:nvSpPr>
        <p:spPr>
          <a:xfrm>
            <a:off x="1241945" y="3105835"/>
            <a:ext cx="10549721" cy="1815882"/>
          </a:xfrm>
          <a:prstGeom prst="rect">
            <a:avLst/>
          </a:prstGeom>
        </p:spPr>
        <p:txBody>
          <a:bodyPr wrap="square">
            <a:spAutoFit/>
          </a:bodyPr>
          <a:lstStyle/>
          <a:p>
            <a:pPr fontAlgn="base"/>
            <a:r>
              <a:rPr lang="ru-RU" sz="2800" b="1" i="0" dirty="0" smtClean="0">
                <a:solidFill>
                  <a:srgbClr val="FF0000"/>
                </a:solidFill>
                <a:effectLst/>
                <a:latin typeface="Arial" panose="020B0604020202020204" pitchFamily="34" charset="0"/>
              </a:rPr>
              <a:t>Режим ограничений – неогороженная территория, обозначенная указателями</a:t>
            </a:r>
          </a:p>
          <a:p>
            <a:pPr fontAlgn="base"/>
            <a:r>
              <a:rPr lang="ru-RU" sz="2800" b="1" dirty="0" smtClean="0">
                <a:solidFill>
                  <a:srgbClr val="00B050"/>
                </a:solidFill>
                <a:latin typeface="Arial" panose="020B0604020202020204" pitchFamily="34" charset="0"/>
              </a:rPr>
              <a:t>2 пояс ЗСО</a:t>
            </a:r>
          </a:p>
          <a:p>
            <a:pPr fontAlgn="base"/>
            <a:r>
              <a:rPr lang="ru-RU" sz="2800" b="1" i="0" dirty="0" smtClean="0">
                <a:solidFill>
                  <a:srgbClr val="00B050"/>
                </a:solidFill>
                <a:effectLst/>
                <a:latin typeface="Arial" panose="020B0604020202020204" pitchFamily="34" charset="0"/>
              </a:rPr>
              <a:t>3 пояс ЗСО</a:t>
            </a:r>
            <a:endParaRPr lang="ru-RU" sz="2800" b="1" i="0" dirty="0">
              <a:solidFill>
                <a:srgbClr val="00B050"/>
              </a:solidFill>
              <a:effectLst/>
              <a:latin typeface="Arial" panose="020B0604020202020204" pitchFamily="34" charset="0"/>
            </a:endParaRPr>
          </a:p>
        </p:txBody>
      </p:sp>
    </p:spTree>
    <p:extLst>
      <p:ext uri="{BB962C8B-B14F-4D97-AF65-F5344CB8AC3E}">
        <p14:creationId xmlns:p14="http://schemas.microsoft.com/office/powerpoint/2010/main" val="280794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17" y="136478"/>
            <a:ext cx="11832608" cy="6550925"/>
          </a:xfrm>
          <a:prstGeom prst="rect">
            <a:avLst/>
          </a:prstGeom>
        </p:spPr>
      </p:pic>
      <p:sp>
        <p:nvSpPr>
          <p:cNvPr id="2" name="Прямоугольник 1"/>
          <p:cNvSpPr/>
          <p:nvPr/>
        </p:nvSpPr>
        <p:spPr>
          <a:xfrm>
            <a:off x="523163" y="455641"/>
            <a:ext cx="10940956" cy="5509200"/>
          </a:xfrm>
          <a:prstGeom prst="rect">
            <a:avLst/>
          </a:prstGeom>
        </p:spPr>
        <p:txBody>
          <a:bodyPr wrap="square">
            <a:spAutoFit/>
          </a:bodyPr>
          <a:lstStyle/>
          <a:p>
            <a:pPr fontAlgn="base"/>
            <a:r>
              <a:rPr lang="ru-RU" sz="3200" b="1" i="0" dirty="0" smtClean="0">
                <a:solidFill>
                  <a:srgbClr val="FF0000"/>
                </a:solidFill>
                <a:effectLst/>
                <a:latin typeface="Arial" panose="020B0604020202020204" pitchFamily="34" charset="0"/>
              </a:rPr>
              <a:t>Первый пояс</a:t>
            </a:r>
            <a:r>
              <a:rPr lang="ru-RU" sz="3200" b="0" i="0" dirty="0" smtClean="0">
                <a:solidFill>
                  <a:srgbClr val="FF0000"/>
                </a:solidFill>
                <a:effectLst/>
                <a:latin typeface="Arial" panose="020B0604020202020204" pitchFamily="34" charset="0"/>
              </a:rPr>
              <a:t> ЗСО</a:t>
            </a:r>
            <a:r>
              <a:rPr lang="ru-RU" sz="3200" b="0" i="0" dirty="0" smtClean="0">
                <a:effectLst/>
                <a:latin typeface="Arial" panose="020B0604020202020204" pitchFamily="34" charset="0"/>
              </a:rPr>
              <a:t> – предназначен для защиты источника, водозаборного пункта, водопровода от умышленных или непреднамеренных загрязнений или аварий. Зона водоотведения должна находиться вне жилой зоны населенных пунктов, а также за территорией промышленных предприятий.</a:t>
            </a:r>
          </a:p>
          <a:p>
            <a:pPr fontAlgn="base"/>
            <a:r>
              <a:rPr lang="ru-RU" sz="3200" b="0" i="0" dirty="0" smtClean="0">
                <a:effectLst/>
                <a:latin typeface="Arial" panose="020B0604020202020204" pitchFamily="34" charset="0"/>
              </a:rPr>
              <a:t> Охранный пояс организуется в виде окружности диаметром от </a:t>
            </a:r>
            <a:r>
              <a:rPr lang="ru-RU" sz="3200" b="0" i="0" dirty="0" smtClean="0">
                <a:solidFill>
                  <a:srgbClr val="FF0000"/>
                </a:solidFill>
                <a:effectLst/>
                <a:latin typeface="Arial" panose="020B0604020202020204" pitchFamily="34" charset="0"/>
              </a:rPr>
              <a:t>30 м </a:t>
            </a:r>
            <a:r>
              <a:rPr lang="ru-RU" sz="3200" b="0" i="0" dirty="0" smtClean="0">
                <a:effectLst/>
                <a:latin typeface="Arial" panose="020B0604020202020204" pitchFamily="34" charset="0"/>
              </a:rPr>
              <a:t>до </a:t>
            </a:r>
            <a:r>
              <a:rPr lang="ru-RU" sz="3200" b="0" i="0" dirty="0" smtClean="0">
                <a:solidFill>
                  <a:srgbClr val="FF0000"/>
                </a:solidFill>
                <a:effectLst/>
                <a:latin typeface="Arial" panose="020B0604020202020204" pitchFamily="34" charset="0"/>
              </a:rPr>
              <a:t>50 м</a:t>
            </a:r>
            <a:r>
              <a:rPr lang="ru-RU" sz="3200" b="0" i="0" dirty="0" smtClean="0">
                <a:effectLst/>
                <a:latin typeface="Arial" panose="020B0604020202020204" pitchFamily="34" charset="0"/>
              </a:rPr>
              <a:t>, в центре которой находится </a:t>
            </a:r>
            <a:r>
              <a:rPr lang="ru-RU" sz="3200" b="0" i="0" dirty="0" err="1" smtClean="0">
                <a:effectLst/>
                <a:latin typeface="Arial" panose="020B0604020202020204" pitchFamily="34" charset="0"/>
              </a:rPr>
              <a:t>водоисточник</a:t>
            </a:r>
            <a:r>
              <a:rPr lang="ru-RU" sz="3200" b="0" i="0" dirty="0" smtClean="0">
                <a:effectLst/>
                <a:latin typeface="Arial" panose="020B0604020202020204" pitchFamily="34" charset="0"/>
              </a:rPr>
              <a:t>.</a:t>
            </a:r>
          </a:p>
          <a:p>
            <a:pPr fontAlgn="base"/>
            <a:r>
              <a:rPr lang="ru-RU" sz="3200" b="0" i="0" dirty="0" smtClean="0">
                <a:effectLst/>
                <a:latin typeface="Arial" panose="020B0604020202020204" pitchFamily="34" charset="0"/>
              </a:rPr>
              <a:t>Если скважин несколько, за точку отсчета границы берется самая крайняя.</a:t>
            </a:r>
            <a:endParaRPr lang="ru-RU" sz="3200" b="0" i="0" dirty="0">
              <a:effectLst/>
              <a:latin typeface="Arial" panose="020B0604020202020204" pitchFamily="34" charset="0"/>
            </a:endParaRPr>
          </a:p>
        </p:txBody>
      </p:sp>
    </p:spTree>
    <p:extLst>
      <p:ext uri="{BB962C8B-B14F-4D97-AF65-F5344CB8AC3E}">
        <p14:creationId xmlns:p14="http://schemas.microsoft.com/office/powerpoint/2010/main" val="3753128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99" y="286603"/>
            <a:ext cx="11873553" cy="6441743"/>
          </a:xfrm>
          <a:prstGeom prst="rect">
            <a:avLst/>
          </a:prstGeom>
        </p:spPr>
      </p:pic>
      <p:sp>
        <p:nvSpPr>
          <p:cNvPr id="2" name="Прямоугольник 1"/>
          <p:cNvSpPr/>
          <p:nvPr/>
        </p:nvSpPr>
        <p:spPr>
          <a:xfrm>
            <a:off x="341191" y="835758"/>
            <a:ext cx="11477767" cy="5016758"/>
          </a:xfrm>
          <a:prstGeom prst="rect">
            <a:avLst/>
          </a:prstGeom>
        </p:spPr>
        <p:txBody>
          <a:bodyPr wrap="square">
            <a:spAutoFit/>
          </a:bodyPr>
          <a:lstStyle/>
          <a:p>
            <a:r>
              <a:rPr lang="ru-RU" sz="3200" b="1" i="0" dirty="0" smtClean="0">
                <a:solidFill>
                  <a:srgbClr val="FF0000"/>
                </a:solidFill>
                <a:effectLst/>
                <a:latin typeface="Arial" panose="020B0604020202020204" pitchFamily="34" charset="0"/>
              </a:rPr>
              <a:t>Второй пояс</a:t>
            </a:r>
            <a:r>
              <a:rPr lang="ru-RU" sz="3200" b="0" i="0" dirty="0" smtClean="0">
                <a:solidFill>
                  <a:srgbClr val="595959"/>
                </a:solidFill>
                <a:effectLst/>
                <a:latin typeface="Arial" panose="020B0604020202020204" pitchFamily="34" charset="0"/>
              </a:rPr>
              <a:t> </a:t>
            </a:r>
            <a:r>
              <a:rPr lang="ru-RU" sz="3200" b="0" i="0" dirty="0" smtClean="0">
                <a:effectLst/>
                <a:latin typeface="Arial" panose="020B0604020202020204" pitchFamily="34" charset="0"/>
              </a:rPr>
              <a:t>– </a:t>
            </a:r>
            <a:r>
              <a:rPr lang="ru-RU" sz="3200" b="0" i="0" dirty="0" smtClean="0">
                <a:solidFill>
                  <a:srgbClr val="FF0000"/>
                </a:solidFill>
                <a:effectLst/>
                <a:latin typeface="Arial" panose="020B0604020202020204" pitchFamily="34" charset="0"/>
              </a:rPr>
              <a:t>зона противодействия микробному загрязнению</a:t>
            </a:r>
            <a:r>
              <a:rPr lang="ru-RU" sz="3200" b="0" i="0" dirty="0" smtClean="0">
                <a:effectLst/>
                <a:latin typeface="Arial" panose="020B0604020202020204" pitchFamily="34" charset="0"/>
              </a:rPr>
              <a:t>. Размер доходит до </a:t>
            </a:r>
            <a:r>
              <a:rPr lang="ru-RU" sz="3200" b="0" i="0" dirty="0" smtClean="0">
                <a:solidFill>
                  <a:srgbClr val="FF0000"/>
                </a:solidFill>
                <a:effectLst/>
                <a:latin typeface="Arial" panose="020B0604020202020204" pitchFamily="34" charset="0"/>
              </a:rPr>
              <a:t>3-5 километров </a:t>
            </a:r>
            <a:r>
              <a:rPr lang="ru-RU" sz="3200" b="0" i="0" dirty="0" smtClean="0">
                <a:effectLst/>
                <a:latin typeface="Arial" panose="020B0604020202020204" pitchFamily="34" charset="0"/>
              </a:rPr>
              <a:t>от уреза воды в точке забора, определяется гидродинамическими расчетами с учетом скорости водного потока и времени жизни вредных бактерий в условиях данной среды. Охватывает площадь, которой должно быть достаточно для того, чтобы микроорганизмы, попавшие в почву или грунтовые воды, успели погибнуть, не достигнув водоносного горизонта. </a:t>
            </a:r>
            <a:r>
              <a:rPr lang="ru-RU" sz="3200" b="0" i="0" dirty="0" smtClean="0">
                <a:solidFill>
                  <a:srgbClr val="FF0000"/>
                </a:solidFill>
                <a:effectLst/>
                <a:latin typeface="Arial" panose="020B0604020202020204" pitchFamily="34" charset="0"/>
              </a:rPr>
              <a:t>Установленный период времени принимается от 100 до 400 суток</a:t>
            </a:r>
            <a:r>
              <a:rPr lang="ru-RU" sz="3200" b="0" i="0" dirty="0" smtClean="0">
                <a:effectLst/>
                <a:latin typeface="Arial" panose="020B0604020202020204" pitchFamily="34" charset="0"/>
              </a:rPr>
              <a:t>.</a:t>
            </a:r>
            <a:endParaRPr lang="ru-RU" sz="3200" dirty="0"/>
          </a:p>
        </p:txBody>
      </p:sp>
    </p:spTree>
    <p:extLst>
      <p:ext uri="{BB962C8B-B14F-4D97-AF65-F5344CB8AC3E}">
        <p14:creationId xmlns:p14="http://schemas.microsoft.com/office/powerpoint/2010/main" val="425696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069" y="245659"/>
            <a:ext cx="11737073" cy="6332561"/>
          </a:xfrm>
          <a:prstGeom prst="rect">
            <a:avLst/>
          </a:prstGeom>
        </p:spPr>
      </p:pic>
      <p:sp>
        <p:nvSpPr>
          <p:cNvPr id="2" name="Прямоугольник 1"/>
          <p:cNvSpPr/>
          <p:nvPr/>
        </p:nvSpPr>
        <p:spPr>
          <a:xfrm>
            <a:off x="327545" y="245659"/>
            <a:ext cx="11464119" cy="6001643"/>
          </a:xfrm>
          <a:prstGeom prst="rect">
            <a:avLst/>
          </a:prstGeom>
        </p:spPr>
        <p:txBody>
          <a:bodyPr wrap="square">
            <a:spAutoFit/>
          </a:bodyPr>
          <a:lstStyle/>
          <a:p>
            <a:r>
              <a:rPr lang="ru-RU" sz="3200" b="1" i="0" dirty="0" smtClean="0">
                <a:solidFill>
                  <a:srgbClr val="FF0000"/>
                </a:solidFill>
                <a:effectLst/>
                <a:latin typeface="Arial" panose="020B0604020202020204" pitchFamily="34" charset="0"/>
              </a:rPr>
              <a:t>Третий пояс</a:t>
            </a:r>
            <a:r>
              <a:rPr lang="ru-RU" sz="3200" b="0" i="0" dirty="0" smtClean="0">
                <a:effectLst/>
                <a:latin typeface="Arial" panose="020B0604020202020204" pitchFamily="34" charset="0"/>
              </a:rPr>
              <a:t> – </a:t>
            </a:r>
            <a:r>
              <a:rPr lang="ru-RU" sz="3200" b="0" i="0" dirty="0" smtClean="0">
                <a:solidFill>
                  <a:srgbClr val="FF0000"/>
                </a:solidFill>
                <a:effectLst/>
                <a:latin typeface="Arial" panose="020B0604020202020204" pitchFamily="34" charset="0"/>
              </a:rPr>
              <a:t>буфер от химического отравления</a:t>
            </a:r>
            <a:r>
              <a:rPr lang="ru-RU" sz="3200" b="0" i="0" dirty="0" smtClean="0">
                <a:effectLst/>
                <a:latin typeface="Arial" panose="020B0604020202020204" pitchFamily="34" charset="0"/>
              </a:rPr>
              <a:t>. Расчетная ширина местами совпадает со вторым поясом, но в основном составляет 5 км до водоема, зависит от дальности распространения в водной среде вредного соединения, сохраняющего свою стабильность, или распадающегося в результате физико-химических процессов, протекающих в источнике (например, выпадение неактивного осадка). Он обеспечивает защитную зону, размер которой гарантирует, что вредные вещества химической природы достигнут водозабора только по истечении срока его эксплуатации, то есть не ранее 10000 дней (средний срок жизни водозабора </a:t>
            </a:r>
            <a:r>
              <a:rPr lang="ru-RU" sz="3200" b="0" i="0" dirty="0" smtClean="0">
                <a:solidFill>
                  <a:srgbClr val="FF0000"/>
                </a:solidFill>
                <a:effectLst/>
                <a:latin typeface="Arial" panose="020B0604020202020204" pitchFamily="34" charset="0"/>
              </a:rPr>
              <a:t>25 лет</a:t>
            </a:r>
            <a:r>
              <a:rPr lang="ru-RU" sz="3200" b="0" i="0" dirty="0" smtClean="0">
                <a:effectLst/>
                <a:latin typeface="Arial" panose="020B0604020202020204" pitchFamily="34" charset="0"/>
              </a:rPr>
              <a:t>).</a:t>
            </a:r>
            <a:endParaRPr lang="ru-RU" sz="3200" dirty="0"/>
          </a:p>
        </p:txBody>
      </p:sp>
    </p:spTree>
    <p:extLst>
      <p:ext uri="{BB962C8B-B14F-4D97-AF65-F5344CB8AC3E}">
        <p14:creationId xmlns:p14="http://schemas.microsoft.com/office/powerpoint/2010/main" val="3728073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12" y="163773"/>
            <a:ext cx="11750722" cy="6496333"/>
          </a:xfrm>
          <a:prstGeom prst="rect">
            <a:avLst/>
          </a:prstGeom>
        </p:spPr>
      </p:pic>
      <p:sp>
        <p:nvSpPr>
          <p:cNvPr id="2" name="Прямоугольник 1"/>
          <p:cNvSpPr/>
          <p:nvPr/>
        </p:nvSpPr>
        <p:spPr>
          <a:xfrm>
            <a:off x="1737814" y="873162"/>
            <a:ext cx="9903725" cy="3539430"/>
          </a:xfrm>
          <a:prstGeom prst="rect">
            <a:avLst/>
          </a:prstGeom>
        </p:spPr>
        <p:txBody>
          <a:bodyPr wrap="square">
            <a:spAutoFit/>
          </a:bodyPr>
          <a:lstStyle/>
          <a:p>
            <a:r>
              <a:rPr lang="ru-RU" sz="3200" b="0" i="0" dirty="0" smtClean="0">
                <a:effectLst/>
                <a:latin typeface="Arial" panose="020B0604020202020204" pitchFamily="34" charset="0"/>
              </a:rPr>
              <a:t>Санитарные зоны рассчитываются </a:t>
            </a:r>
            <a:r>
              <a:rPr lang="ru-RU" sz="3200" b="0" i="0" dirty="0" smtClean="0">
                <a:solidFill>
                  <a:srgbClr val="595959"/>
                </a:solidFill>
                <a:effectLst/>
                <a:latin typeface="Arial" panose="020B0604020202020204" pitchFamily="34" charset="0"/>
              </a:rPr>
              <a:t>на </a:t>
            </a:r>
            <a:r>
              <a:rPr lang="ru-RU" sz="3200" b="0" i="0" dirty="0" smtClean="0">
                <a:solidFill>
                  <a:srgbClr val="FF0000"/>
                </a:solidFill>
                <a:effectLst/>
                <a:latin typeface="Arial" panose="020B0604020202020204" pitchFamily="34" charset="0"/>
              </a:rPr>
              <a:t>всех этапах строительства</a:t>
            </a:r>
            <a:r>
              <a:rPr lang="ru-RU" sz="3200" b="0" i="0" dirty="0" smtClean="0">
                <a:solidFill>
                  <a:srgbClr val="595959"/>
                </a:solidFill>
                <a:effectLst/>
                <a:latin typeface="Arial" panose="020B0604020202020204" pitchFamily="34" charset="0"/>
              </a:rPr>
              <a:t>, </a:t>
            </a:r>
            <a:r>
              <a:rPr lang="ru-RU" sz="3200" b="0" i="0" dirty="0" smtClean="0">
                <a:effectLst/>
                <a:latin typeface="Arial" panose="020B0604020202020204" pitchFamily="34" charset="0"/>
              </a:rPr>
              <a:t>а также функционирования водозаборов. </a:t>
            </a:r>
          </a:p>
          <a:p>
            <a:r>
              <a:rPr lang="ru-RU" sz="3200" b="0" i="0" dirty="0" smtClean="0">
                <a:effectLst/>
                <a:latin typeface="Arial" panose="020B0604020202020204" pitchFamily="34" charset="0"/>
              </a:rPr>
              <a:t>Сведения о границах ЗСО отражены в проекте наряду с планом мероприятий по улучшению санитарного состояния охраняемой зоны и правилами ее использования.</a:t>
            </a:r>
            <a:endParaRPr lang="ru-RU" sz="3200" dirty="0"/>
          </a:p>
        </p:txBody>
      </p:sp>
    </p:spTree>
    <p:extLst>
      <p:ext uri="{BB962C8B-B14F-4D97-AF65-F5344CB8AC3E}">
        <p14:creationId xmlns:p14="http://schemas.microsoft.com/office/powerpoint/2010/main" val="173965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4407" t="16745" r="3917" b="9001"/>
          <a:stretch/>
        </p:blipFill>
        <p:spPr>
          <a:xfrm>
            <a:off x="163773" y="996287"/>
            <a:ext cx="11928143" cy="5431808"/>
          </a:xfrm>
          <a:prstGeom prst="rect">
            <a:avLst/>
          </a:prstGeom>
        </p:spPr>
      </p:pic>
    </p:spTree>
    <p:extLst>
      <p:ext uri="{BB962C8B-B14F-4D97-AF65-F5344CB8AC3E}">
        <p14:creationId xmlns:p14="http://schemas.microsoft.com/office/powerpoint/2010/main" val="4207597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2448" t="15812" r="21539" b="10494"/>
          <a:stretch/>
        </p:blipFill>
        <p:spPr>
          <a:xfrm>
            <a:off x="1201003" y="0"/>
            <a:ext cx="9280480" cy="6864773"/>
          </a:xfrm>
          <a:prstGeom prst="rect">
            <a:avLst/>
          </a:prstGeom>
        </p:spPr>
      </p:pic>
    </p:spTree>
    <p:extLst>
      <p:ext uri="{BB962C8B-B14F-4D97-AF65-F5344CB8AC3E}">
        <p14:creationId xmlns:p14="http://schemas.microsoft.com/office/powerpoint/2010/main" val="3240985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quot;зона санитарной охраны водозабора&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33" y="1179395"/>
            <a:ext cx="12241833" cy="4006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927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07" y="218365"/>
            <a:ext cx="11737075" cy="6441742"/>
          </a:xfrm>
          <a:prstGeom prst="rect">
            <a:avLst/>
          </a:prstGeom>
        </p:spPr>
      </p:pic>
      <p:sp>
        <p:nvSpPr>
          <p:cNvPr id="2" name="Заголовок 1"/>
          <p:cNvSpPr>
            <a:spLocks noGrp="1"/>
          </p:cNvSpPr>
          <p:nvPr>
            <p:ph type="ctrTitle"/>
          </p:nvPr>
        </p:nvSpPr>
        <p:spPr>
          <a:xfrm>
            <a:off x="1555844" y="1995820"/>
            <a:ext cx="9144000" cy="2387600"/>
          </a:xfrm>
        </p:spPr>
        <p:txBody>
          <a:bodyPr>
            <a:normAutofit fontScale="90000"/>
          </a:bodyPr>
          <a:lstStyle/>
          <a:p>
            <a:r>
              <a:rPr lang="ru-RU" b="1" dirty="0"/>
              <a:t>Основные мероприятия на территории ЗСО</a:t>
            </a:r>
            <a:br>
              <a:rPr lang="ru-RU" b="1" dirty="0"/>
            </a:br>
            <a:endParaRPr lang="ru-RU" dirty="0"/>
          </a:p>
        </p:txBody>
      </p:sp>
    </p:spTree>
    <p:extLst>
      <p:ext uri="{BB962C8B-B14F-4D97-AF65-F5344CB8AC3E}">
        <p14:creationId xmlns:p14="http://schemas.microsoft.com/office/powerpoint/2010/main" val="3841732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12" y="352309"/>
            <a:ext cx="11750722" cy="6373504"/>
          </a:xfrm>
          <a:prstGeom prst="rect">
            <a:avLst/>
          </a:prstGeom>
        </p:spPr>
      </p:pic>
      <p:sp>
        <p:nvSpPr>
          <p:cNvPr id="2" name="Прямоугольник 1"/>
          <p:cNvSpPr/>
          <p:nvPr/>
        </p:nvSpPr>
        <p:spPr>
          <a:xfrm>
            <a:off x="968992" y="352309"/>
            <a:ext cx="10768083" cy="4062651"/>
          </a:xfrm>
          <a:prstGeom prst="rect">
            <a:avLst/>
          </a:prstGeom>
        </p:spPr>
        <p:txBody>
          <a:bodyPr wrap="square">
            <a:spAutoFit/>
          </a:bodyPr>
          <a:lstStyle/>
          <a:p>
            <a:pPr fontAlgn="base"/>
            <a:r>
              <a:rPr lang="ru-RU" sz="2000" b="0" i="0" dirty="0" smtClean="0">
                <a:effectLst/>
                <a:latin typeface="Arial" panose="020B0604020202020204" pitchFamily="34" charset="0"/>
              </a:rPr>
              <a:t>Режим санитарной охраны </a:t>
            </a:r>
            <a:r>
              <a:rPr lang="ru-RU" sz="2000" b="0" i="0" dirty="0" err="1" smtClean="0">
                <a:effectLst/>
                <a:latin typeface="Arial" panose="020B0604020202020204" pitchFamily="34" charset="0"/>
              </a:rPr>
              <a:t>водоисточников</a:t>
            </a:r>
            <a:r>
              <a:rPr lang="ru-RU" sz="2000" b="0" i="0" dirty="0" smtClean="0">
                <a:effectLst/>
                <a:latin typeface="Arial" panose="020B0604020202020204" pitchFamily="34" charset="0"/>
              </a:rPr>
              <a:t> от загрязнения обеспечивается </a:t>
            </a:r>
            <a:r>
              <a:rPr lang="ru-RU" sz="2000" b="0" i="0" dirty="0" smtClean="0">
                <a:solidFill>
                  <a:srgbClr val="FF0000"/>
                </a:solidFill>
                <a:effectLst/>
                <a:latin typeface="Arial" panose="020B0604020202020204" pitchFamily="34" charset="0"/>
              </a:rPr>
              <a:t>специальными комплексами мероприятий</a:t>
            </a:r>
            <a:r>
              <a:rPr lang="ru-RU" sz="2000" b="0" i="0" dirty="0" smtClean="0">
                <a:effectLst/>
                <a:latin typeface="Arial" panose="020B0604020202020204" pitchFamily="34" charset="0"/>
              </a:rPr>
              <a:t>, установленных для трех поясов отдельно.</a:t>
            </a:r>
          </a:p>
          <a:p>
            <a:pPr fontAlgn="base"/>
            <a:endParaRPr lang="ru-RU" b="0" i="0" dirty="0" smtClean="0">
              <a:solidFill>
                <a:srgbClr val="595959"/>
              </a:solidFill>
              <a:effectLst/>
              <a:latin typeface="Arial" panose="020B0604020202020204" pitchFamily="34" charset="0"/>
            </a:endParaRPr>
          </a:p>
          <a:p>
            <a:pPr fontAlgn="base"/>
            <a:r>
              <a:rPr lang="ru-RU" sz="2000" b="0" i="0" dirty="0" smtClean="0">
                <a:solidFill>
                  <a:srgbClr val="FF0000"/>
                </a:solidFill>
                <a:effectLst/>
                <a:latin typeface="Arial" panose="020B0604020202020204" pitchFamily="34" charset="0"/>
              </a:rPr>
              <a:t>Территория первого пояса </a:t>
            </a:r>
            <a:r>
              <a:rPr lang="ru-RU" sz="2000" b="0" i="0" dirty="0" smtClean="0">
                <a:effectLst/>
                <a:latin typeface="Arial" panose="020B0604020202020204" pitchFamily="34" charset="0"/>
              </a:rPr>
              <a:t>должна быть обеспечена:</a:t>
            </a:r>
          </a:p>
          <a:p>
            <a:pPr fontAlgn="base">
              <a:buFont typeface="Arial" panose="020B0604020202020204" pitchFamily="34" charset="0"/>
              <a:buChar char="•"/>
            </a:pPr>
            <a:r>
              <a:rPr lang="ru-RU" sz="2000" b="0" i="0" dirty="0" smtClean="0">
                <a:effectLst/>
                <a:latin typeface="Arial" panose="020B0604020202020204" pitchFamily="34" charset="0"/>
              </a:rPr>
              <a:t>охраной;</a:t>
            </a:r>
          </a:p>
          <a:p>
            <a:pPr fontAlgn="base">
              <a:buFont typeface="Arial" panose="020B0604020202020204" pitchFamily="34" charset="0"/>
              <a:buChar char="•"/>
            </a:pPr>
            <a:r>
              <a:rPr lang="ru-RU" sz="2000" b="0" i="0" dirty="0" smtClean="0">
                <a:effectLst/>
                <a:latin typeface="Arial" panose="020B0604020202020204" pitchFamily="34" charset="0"/>
              </a:rPr>
              <a:t>ограждением;</a:t>
            </a:r>
          </a:p>
          <a:p>
            <a:pPr fontAlgn="base">
              <a:buFont typeface="Arial" panose="020B0604020202020204" pitchFamily="34" charset="0"/>
              <a:buChar char="•"/>
            </a:pPr>
            <a:r>
              <a:rPr lang="ru-RU" sz="2000" b="0" i="0" dirty="0" smtClean="0">
                <a:effectLst/>
                <a:latin typeface="Arial" panose="020B0604020202020204" pitchFamily="34" charset="0"/>
              </a:rPr>
              <a:t>пешеходными дорожками с твердым покрытием;</a:t>
            </a:r>
          </a:p>
          <a:p>
            <a:pPr fontAlgn="base">
              <a:buFont typeface="Arial" panose="020B0604020202020204" pitchFamily="34" charset="0"/>
              <a:buChar char="•"/>
            </a:pPr>
            <a:r>
              <a:rPr lang="ru-RU" sz="2000" b="0" i="0" dirty="0" smtClean="0">
                <a:effectLst/>
                <a:latin typeface="Arial" panose="020B0604020202020204" pitchFamily="34" charset="0"/>
              </a:rPr>
              <a:t>озеленением, за исключением высоких деревьев;</a:t>
            </a:r>
          </a:p>
          <a:p>
            <a:pPr fontAlgn="base">
              <a:buFont typeface="Arial" panose="020B0604020202020204" pitchFamily="34" charset="0"/>
              <a:buChar char="•"/>
            </a:pPr>
            <a:r>
              <a:rPr lang="ru-RU" sz="2000" b="0" i="0" dirty="0" smtClean="0">
                <a:effectLst/>
                <a:latin typeface="Arial" panose="020B0604020202020204" pitchFamily="34" charset="0"/>
              </a:rPr>
              <a:t>дренажной системой по отводу поверхностных вод от источника водоснабжения за пределы зоны;</a:t>
            </a:r>
          </a:p>
          <a:p>
            <a:pPr fontAlgn="base">
              <a:buFont typeface="Arial" panose="020B0604020202020204" pitchFamily="34" charset="0"/>
              <a:buChar char="•"/>
            </a:pPr>
            <a:r>
              <a:rPr lang="ru-RU" sz="2000" b="0" i="0" dirty="0" smtClean="0">
                <a:effectLst/>
                <a:latin typeface="Arial" panose="020B0604020202020204" pitchFamily="34" charset="0"/>
              </a:rPr>
              <a:t>подключением к централизованной канализационной сети, а при ее отсутствии, герметичными накопителями, расположенными за пределами ограждения, которые по мере необходимости обслуживаются ассенизаторской службой.</a:t>
            </a:r>
            <a:endParaRPr lang="ru-RU" sz="2000" b="0" i="0" dirty="0">
              <a:effectLst/>
              <a:latin typeface="Arial" panose="020B0604020202020204" pitchFamily="34" charset="0"/>
            </a:endParaRPr>
          </a:p>
        </p:txBody>
      </p:sp>
      <p:sp>
        <p:nvSpPr>
          <p:cNvPr id="3" name="Прямоугольник 2"/>
          <p:cNvSpPr/>
          <p:nvPr/>
        </p:nvSpPr>
        <p:spPr>
          <a:xfrm>
            <a:off x="1806053" y="5007200"/>
            <a:ext cx="9330520" cy="1015663"/>
          </a:xfrm>
          <a:prstGeom prst="rect">
            <a:avLst/>
          </a:prstGeom>
        </p:spPr>
        <p:txBody>
          <a:bodyPr wrap="square">
            <a:spAutoFit/>
          </a:bodyPr>
          <a:lstStyle/>
          <a:p>
            <a:r>
              <a:rPr lang="ru-RU" sz="2000" b="0" i="0" dirty="0" smtClean="0">
                <a:effectLst/>
                <a:latin typeface="Arial" panose="020B0604020202020204" pitchFamily="34" charset="0"/>
              </a:rPr>
              <a:t>На данном участке запрещено любое строительство, постоянное проживание людей, купание и стирка, выпас скота, использование удобрений, ядов, химикатов, моющих средств.</a:t>
            </a:r>
            <a:endParaRPr lang="ru-RU" sz="2000" dirty="0"/>
          </a:p>
        </p:txBody>
      </p:sp>
      <p:sp>
        <p:nvSpPr>
          <p:cNvPr id="5" name="TextBox 4"/>
          <p:cNvSpPr txBox="1"/>
          <p:nvPr/>
        </p:nvSpPr>
        <p:spPr>
          <a:xfrm>
            <a:off x="846161" y="4804012"/>
            <a:ext cx="777923" cy="1323439"/>
          </a:xfrm>
          <a:prstGeom prst="rect">
            <a:avLst/>
          </a:prstGeom>
          <a:noFill/>
        </p:spPr>
        <p:txBody>
          <a:bodyPr wrap="square" rtlCol="0">
            <a:spAutoFit/>
          </a:bodyPr>
          <a:lstStyle/>
          <a:p>
            <a:r>
              <a:rPr lang="ru-RU" sz="8000" dirty="0" smtClean="0">
                <a:solidFill>
                  <a:srgbClr val="FF0000"/>
                </a:solidFill>
              </a:rPr>
              <a:t>!</a:t>
            </a:r>
            <a:endParaRPr lang="ru-RU" sz="8000" dirty="0">
              <a:solidFill>
                <a:srgbClr val="FF0000"/>
              </a:solidFill>
            </a:endParaRPr>
          </a:p>
        </p:txBody>
      </p:sp>
    </p:spTree>
    <p:extLst>
      <p:ext uri="{BB962C8B-B14F-4D97-AF65-F5344CB8AC3E}">
        <p14:creationId xmlns:p14="http://schemas.microsoft.com/office/powerpoint/2010/main" val="274566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12" y="272955"/>
            <a:ext cx="11737075" cy="6346207"/>
          </a:xfrm>
          <a:prstGeom prst="rect">
            <a:avLst/>
          </a:prstGeom>
        </p:spPr>
      </p:pic>
      <p:sp>
        <p:nvSpPr>
          <p:cNvPr id="2" name="Прямоугольник 1"/>
          <p:cNvSpPr/>
          <p:nvPr/>
        </p:nvSpPr>
        <p:spPr>
          <a:xfrm>
            <a:off x="498143" y="408129"/>
            <a:ext cx="11204812" cy="6124754"/>
          </a:xfrm>
          <a:prstGeom prst="rect">
            <a:avLst/>
          </a:prstGeom>
        </p:spPr>
        <p:txBody>
          <a:bodyPr wrap="square">
            <a:spAutoFit/>
          </a:bodyPr>
          <a:lstStyle/>
          <a:p>
            <a:pPr fontAlgn="base"/>
            <a:r>
              <a:rPr lang="ru-RU" sz="2800" b="0" i="0" dirty="0" smtClean="0">
                <a:solidFill>
                  <a:srgbClr val="FF0000"/>
                </a:solidFill>
                <a:effectLst/>
                <a:latin typeface="Arial" panose="020B0604020202020204" pitchFamily="34" charset="0"/>
              </a:rPr>
              <a:t>В ЗСО второго пояса </a:t>
            </a:r>
            <a:r>
              <a:rPr lang="ru-RU" sz="2800" b="0" i="0" dirty="0" smtClean="0">
                <a:solidFill>
                  <a:srgbClr val="595959"/>
                </a:solidFill>
                <a:effectLst/>
                <a:latin typeface="Arial" panose="020B0604020202020204" pitchFamily="34" charset="0"/>
              </a:rPr>
              <a:t>проводятся следующие мероприятия:</a:t>
            </a:r>
          </a:p>
          <a:p>
            <a:pPr fontAlgn="base">
              <a:buFont typeface="Arial" panose="020B0604020202020204" pitchFamily="34" charset="0"/>
              <a:buChar char="•"/>
            </a:pPr>
            <a:r>
              <a:rPr lang="ru-RU" sz="2600" b="0" i="0" dirty="0" smtClean="0">
                <a:solidFill>
                  <a:srgbClr val="595959"/>
                </a:solidFill>
                <a:effectLst/>
                <a:latin typeface="Arial" panose="020B0604020202020204" pitchFamily="34" charset="0"/>
              </a:rPr>
              <a:t>тампонаж – заглушка защитной подушкой из цемента, глины или расплавленного пластика – неработоспособных скважин, для изоляции водоносного горизонта от проникновения загрязнений химической или микробиологической природы;</a:t>
            </a:r>
          </a:p>
          <a:p>
            <a:pPr fontAlgn="base">
              <a:buFont typeface="Arial" panose="020B0604020202020204" pitchFamily="34" charset="0"/>
              <a:buChar char="•"/>
            </a:pPr>
            <a:r>
              <a:rPr lang="ru-RU" sz="2600" b="0" i="0" dirty="0" smtClean="0">
                <a:solidFill>
                  <a:srgbClr val="00B050"/>
                </a:solidFill>
                <a:effectLst/>
                <a:latin typeface="Arial" panose="020B0604020202020204" pitchFamily="34" charset="0"/>
              </a:rPr>
              <a:t>разрешаются</a:t>
            </a:r>
            <a:r>
              <a:rPr lang="ru-RU" sz="2600" b="0" i="0" dirty="0" smtClean="0">
                <a:solidFill>
                  <a:srgbClr val="595959"/>
                </a:solidFill>
                <a:effectLst/>
                <a:latin typeface="Arial" panose="020B0604020202020204" pitchFamily="34" charset="0"/>
              </a:rPr>
              <a:t>: водный туризм, рыбалка, строительство благоустроенных населенных пунктов, предприятий промышленности, объектов сельского хозяйства, обеспеченных системами канализации и водоснабжения;</a:t>
            </a:r>
          </a:p>
          <a:p>
            <a:pPr fontAlgn="base">
              <a:buFont typeface="Arial" panose="020B0604020202020204" pitchFamily="34" charset="0"/>
              <a:buChar char="•"/>
            </a:pPr>
            <a:r>
              <a:rPr lang="ru-RU" sz="2600" b="0" i="0" dirty="0" smtClean="0">
                <a:solidFill>
                  <a:srgbClr val="FF0000"/>
                </a:solidFill>
                <a:effectLst/>
                <a:latin typeface="Arial" panose="020B0604020202020204" pitchFamily="34" charset="0"/>
              </a:rPr>
              <a:t>запрещаются</a:t>
            </a:r>
            <a:r>
              <a:rPr lang="ru-RU" sz="2600" b="0" i="0" dirty="0" smtClean="0">
                <a:solidFill>
                  <a:srgbClr val="595959"/>
                </a:solidFill>
                <a:effectLst/>
                <a:latin typeface="Arial" panose="020B0604020202020204" pitchFamily="34" charset="0"/>
              </a:rPr>
              <a:t>: вырубка лесонасаждений, создание фильтрационных или оросительных систем, разработка месторождений природных ископаемых, применение ядовитых химикатов или удобрений, строительство складов горюче-смазочных материалов, животноводческих ферм, мусорных свалок твердых или жидких бытовых отходов на поверхности, а также под землей.</a:t>
            </a:r>
            <a:endParaRPr lang="ru-RU" sz="2600" b="0" i="0" dirty="0">
              <a:solidFill>
                <a:srgbClr val="595959"/>
              </a:solidFill>
              <a:effectLst/>
              <a:latin typeface="Arial" panose="020B0604020202020204" pitchFamily="34" charset="0"/>
            </a:endParaRPr>
          </a:p>
        </p:txBody>
      </p:sp>
    </p:spTree>
    <p:extLst>
      <p:ext uri="{BB962C8B-B14F-4D97-AF65-F5344CB8AC3E}">
        <p14:creationId xmlns:p14="http://schemas.microsoft.com/office/powerpoint/2010/main" val="4081416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661" y="218364"/>
            <a:ext cx="11696130" cy="6400800"/>
          </a:xfrm>
          <a:prstGeom prst="rect">
            <a:avLst/>
          </a:prstGeom>
        </p:spPr>
      </p:pic>
      <p:sp>
        <p:nvSpPr>
          <p:cNvPr id="2" name="Прямоугольник 1"/>
          <p:cNvSpPr/>
          <p:nvPr/>
        </p:nvSpPr>
        <p:spPr>
          <a:xfrm>
            <a:off x="416258" y="742245"/>
            <a:ext cx="11354936" cy="5509200"/>
          </a:xfrm>
          <a:prstGeom prst="rect">
            <a:avLst/>
          </a:prstGeom>
        </p:spPr>
        <p:txBody>
          <a:bodyPr wrap="square">
            <a:spAutoFit/>
          </a:bodyPr>
          <a:lstStyle/>
          <a:p>
            <a:pPr fontAlgn="base"/>
            <a:r>
              <a:rPr lang="ru-RU" sz="3200" b="0" i="0" dirty="0" smtClean="0">
                <a:effectLst/>
                <a:latin typeface="Arial" panose="020B0604020202020204" pitchFamily="34" charset="0"/>
              </a:rPr>
              <a:t>Мероприятия в </a:t>
            </a:r>
            <a:r>
              <a:rPr lang="ru-RU" sz="3200" b="0" i="0" dirty="0" smtClean="0">
                <a:solidFill>
                  <a:srgbClr val="FF0000"/>
                </a:solidFill>
                <a:effectLst/>
                <a:latin typeface="Arial" panose="020B0604020202020204" pitchFamily="34" charset="0"/>
              </a:rPr>
              <a:t>третьем поясе </a:t>
            </a:r>
            <a:r>
              <a:rPr lang="ru-RU" sz="3200" b="0" i="0" dirty="0" smtClean="0">
                <a:effectLst/>
                <a:latin typeface="Arial" panose="020B0604020202020204" pitchFamily="34" charset="0"/>
              </a:rPr>
              <a:t>в основном совпадают со вторым, но в нем </a:t>
            </a:r>
            <a:r>
              <a:rPr lang="ru-RU" sz="3200" b="0" i="0" dirty="0" smtClean="0">
                <a:solidFill>
                  <a:srgbClr val="00B050"/>
                </a:solidFill>
                <a:effectLst/>
                <a:latin typeface="Arial" panose="020B0604020202020204" pitchFamily="34" charset="0"/>
              </a:rPr>
              <a:t>дополнительно разрешаются </a:t>
            </a:r>
            <a:r>
              <a:rPr lang="ru-RU" sz="3200" b="0" i="0" dirty="0" smtClean="0">
                <a:effectLst/>
                <a:latin typeface="Arial" panose="020B0604020202020204" pitchFamily="34" charset="0"/>
              </a:rPr>
              <a:t>лесозаготовительные работы, использование химических средств, разрешенных санэпиднадзором, для очистки водохранилищ или водоотводящих каналов от растительности и донных отложений.</a:t>
            </a:r>
          </a:p>
          <a:p>
            <a:pPr fontAlgn="base"/>
            <a:endParaRPr lang="ru-RU" sz="3200" b="0" i="0" dirty="0" smtClean="0">
              <a:effectLst/>
              <a:latin typeface="Arial" panose="020B0604020202020204" pitchFamily="34" charset="0"/>
            </a:endParaRPr>
          </a:p>
          <a:p>
            <a:pPr fontAlgn="base"/>
            <a:r>
              <a:rPr lang="ru-RU" sz="3200" b="0" i="0" dirty="0" smtClean="0">
                <a:solidFill>
                  <a:schemeClr val="accent2"/>
                </a:solidFill>
                <a:effectLst/>
                <a:latin typeface="Arial" panose="020B0604020202020204" pitchFamily="34" charset="0"/>
              </a:rPr>
              <a:t>Ограничительной мерой общей для поясов является запрет на размещение на их территории кладбищ, скотомогильников, ям для складирования навоза или силоса.</a:t>
            </a:r>
            <a:endParaRPr lang="ru-RU" sz="3200" b="0" i="0" dirty="0">
              <a:solidFill>
                <a:schemeClr val="accent2"/>
              </a:solidFill>
              <a:effectLst/>
              <a:latin typeface="Arial" panose="020B0604020202020204" pitchFamily="34" charset="0"/>
            </a:endParaRPr>
          </a:p>
        </p:txBody>
      </p:sp>
    </p:spTree>
    <p:extLst>
      <p:ext uri="{BB962C8B-B14F-4D97-AF65-F5344CB8AC3E}">
        <p14:creationId xmlns:p14="http://schemas.microsoft.com/office/powerpoint/2010/main" val="418629767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501</Words>
  <Application>Microsoft Office PowerPoint</Application>
  <PresentationFormat>Широкоэкранный</PresentationFormat>
  <Paragraphs>45</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Calibri</vt:lpstr>
      <vt:lpstr>Calibri Light</vt:lpstr>
      <vt:lpstr>Тема Office</vt:lpstr>
      <vt:lpstr>Пояса ЗСО и определение границ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Основные мероприятия на территории ЗСО </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Julia_N</dc:creator>
  <cp:lastModifiedBy>Julia_N</cp:lastModifiedBy>
  <cp:revision>10</cp:revision>
  <dcterms:created xsi:type="dcterms:W3CDTF">2020-03-22T16:16:05Z</dcterms:created>
  <dcterms:modified xsi:type="dcterms:W3CDTF">2020-03-23T03:53:13Z</dcterms:modified>
</cp:coreProperties>
</file>